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D2"/>
    <a:srgbClr val="004EDA"/>
    <a:srgbClr val="0042B8"/>
    <a:srgbClr val="00379A"/>
    <a:srgbClr val="003FB0"/>
    <a:srgbClr val="0045C0"/>
    <a:srgbClr val="003DAC"/>
    <a:srgbClr val="002E82"/>
    <a:srgbClr val="002A76"/>
    <a:srgbClr val="001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unsupervised and supervised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1958E3C-4321-4FFE-8222-796F87AFE8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/>
        </a:p>
      </dgm:t>
    </dgm:pt>
    <dgm:pt modelId="{9410FB2B-A765-460F-A23B-62C7FE754AB1}" type="parTrans" cxnId="{81CF9DDF-AD88-4B36-8C8A-550641FDDD96}">
      <dgm:prSet/>
      <dgm:spPr/>
      <dgm:t>
        <a:bodyPr/>
        <a:lstStyle/>
        <a:p>
          <a:endParaRPr lang="en-US"/>
        </a:p>
      </dgm:t>
    </dgm:pt>
    <dgm:pt modelId="{F6EA8F15-FBFB-4901-830F-54324837CD1C}" type="sibTrans" cxnId="{81CF9DDF-AD88-4B36-8C8A-550641FDDD96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D532D37F-FB3A-48C7-8707-52BA03074187}">
      <dgm:prSet phldrT="[Text]" phldr="0"/>
      <dgm:spPr>
        <a:solidFill>
          <a:srgbClr val="00379A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dirty="0">
            <a:solidFill>
              <a:schemeClr val="bg1"/>
            </a:solidFill>
          </a:endParaRPr>
        </a:p>
      </dgm:t>
    </dgm:pt>
    <dgm:pt modelId="{416CEC92-6351-4ABB-B3EC-EE9B83B05E45}" type="parTrans" cxnId="{AA88FD7C-935C-4602-9346-B421D0B5C193}">
      <dgm:prSet/>
      <dgm:spPr/>
      <dgm:t>
        <a:bodyPr/>
        <a:lstStyle/>
        <a:p>
          <a:endParaRPr lang="en-US"/>
        </a:p>
      </dgm:t>
    </dgm:pt>
    <dgm:pt modelId="{18930C2B-984E-497B-93F8-C960B4886CCD}" type="sibTrans" cxnId="{AA88FD7C-935C-4602-9346-B421D0B5C193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42B8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4BD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three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EDF63BDE-DDAC-484F-A8CF-5053CBD431E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C785B211-C17D-4476-82B5-B819C7C23BE4}" type="parTrans" cxnId="{683D7D8F-981E-4657-802B-1DF3ADE5B36E}">
      <dgm:prSet/>
      <dgm:spPr/>
      <dgm:t>
        <a:bodyPr/>
        <a:lstStyle/>
        <a:p>
          <a:endParaRPr lang="en-US"/>
        </a:p>
      </dgm:t>
    </dgm:pt>
    <dgm:pt modelId="{3A16F037-5129-42E0-A88C-4748A0A9F303}" type="sibTrans" cxnId="{683D7D8F-981E-4657-802B-1DF3ADE5B36E}">
      <dgm:prSet/>
      <dgm:spPr/>
      <dgm:t>
        <a:bodyPr/>
        <a:lstStyle/>
        <a:p>
          <a:endParaRPr lang="en-US"/>
        </a:p>
      </dgm:t>
    </dgm:pt>
    <dgm:pt modelId="{1C97D4CB-3ECA-41FC-ACAB-FFE512565EB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220A898F-2B23-4EEA-8E2B-9BF9F535685E}" type="parTrans" cxnId="{B199A588-B754-4F49-803D-86FB0B65D9F9}">
      <dgm:prSet/>
      <dgm:spPr/>
      <dgm:t>
        <a:bodyPr/>
        <a:lstStyle/>
        <a:p>
          <a:endParaRPr lang="en-US"/>
        </a:p>
      </dgm:t>
    </dgm:pt>
    <dgm:pt modelId="{DFFC61B9-31CF-4E32-AEE7-FE9B87E34B65}" type="sibTrans" cxnId="{B199A588-B754-4F49-803D-86FB0B65D9F9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2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2">
        <dgm:presLayoutVars>
          <dgm:bulletEnabled val="1"/>
        </dgm:presLayoutVars>
      </dgm:prSet>
      <dgm:spPr/>
    </dgm:pt>
    <dgm:pt modelId="{79D8C647-8472-4064-832F-D786B92BF6ED}" type="pres">
      <dgm:prSet presAssocID="{D532D37F-FB3A-48C7-8707-52BA030741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19BB2-9D13-44B2-94D8-FC154E11C599}" type="pres">
      <dgm:prSet presAssocID="{18930C2B-984E-497B-93F8-C960B4886CCD}" presName="spacer" presStyleCnt="0"/>
      <dgm:spPr/>
    </dgm:pt>
    <dgm:pt modelId="{82906A68-874A-4BC2-9C67-56DD4986177D}" type="pres">
      <dgm:prSet presAssocID="{C20E6EFD-21F0-4D0A-AECD-8CE77A3971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99075E-3D61-4DE6-93FF-A753B5A16670}" type="pres">
      <dgm:prSet presAssocID="{E2BD105C-57A5-49FD-8B21-4EE735E78B2B}" presName="spacer" presStyleCnt="0"/>
      <dgm:spPr/>
    </dgm:pt>
    <dgm:pt modelId="{2E5D12A3-6915-4507-A22A-2559096B732F}" type="pres">
      <dgm:prSet presAssocID="{1EE3437E-81A2-411A-B726-30B0953853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E48F2A36-4DF8-47D8-B33B-D57F58B62934}" srcId="{35B8E8F9-BC25-4D38-AD26-2D4AE8CB792F}" destId="{1EE3437E-81A2-411A-B726-30B095385352}" srcOrd="5" destOrd="0" parTransId="{73912BDD-4E63-46FB-9FB8-13CD7695F31A}" sibTransId="{E90E6FE0-A19D-423B-9D45-C0080F5950E4}"/>
    <dgm:cxn modelId="{B257A13D-558E-41A4-9943-58B0817DEA39}" type="presOf" srcId="{002615C3-9FCD-488C-961E-041441999B81}" destId="{88714495-AC12-42BA-9BE3-A146CE50DF3E}" srcOrd="0" destOrd="0" presId="urn:microsoft.com/office/officeart/2005/8/layout/vList2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239F1345-A25B-4958-869B-5DFE60CE758E}" type="presOf" srcId="{FBF37E4E-16F0-4D45-AD7E-8B7C4357347B}" destId="{A563798A-A5EE-4753-9C74-88ED0DA08AC1}" srcOrd="0" destOrd="2" presId="urn:microsoft.com/office/officeart/2005/8/layout/vList2"/>
    <dgm:cxn modelId="{3C011A69-54F9-48FA-8C8D-1C38BA9F654C}" type="presOf" srcId="{1C97D4CB-3ECA-41FC-ACAB-FFE512565EBB}" destId="{A563798A-A5EE-4753-9C74-88ED0DA08AC1}" srcOrd="0" destOrd="4" presId="urn:microsoft.com/office/officeart/2005/8/layout/vList2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4E73154C-9B15-45BE-BB8C-BEEBD99D926C}" type="presOf" srcId="{031A36B4-40B0-431D-BDDD-7022023A8BBB}" destId="{2AE0FD19-30EC-4019-B63E-BF383F86CC32}" srcOrd="0" destOrd="0" presId="urn:microsoft.com/office/officeart/2005/8/layout/vList2"/>
    <dgm:cxn modelId="{CEF64E6E-9F84-44A2-8852-10A64D38D81D}" type="presOf" srcId="{81A4BEB5-A07A-4E07-81A5-0065AED8A7D6}" destId="{84904380-BA73-494C-B8F1-63AD10CDE888}" srcOrd="0" destOrd="0" presId="urn:microsoft.com/office/officeart/2005/8/layout/vList2"/>
    <dgm:cxn modelId="{FFB76154-D2DC-44F7-90DF-E9491F30C2EC}" type="presOf" srcId="{EDF63BDE-DDAC-484F-A8CF-5053CBD431E9}" destId="{A563798A-A5EE-4753-9C74-88ED0DA08AC1}" srcOrd="0" destOrd="3" presId="urn:microsoft.com/office/officeart/2005/8/layout/vList2"/>
    <dgm:cxn modelId="{CCD7F378-25A9-4D43-97D6-4393B37E7FA0}" type="presOf" srcId="{AC66707A-F3A7-45B3-B992-EEB34CCDD8FE}" destId="{2AE0FD19-30EC-4019-B63E-BF383F86CC32}" srcOrd="0" destOrd="1" presId="urn:microsoft.com/office/officeart/2005/8/layout/vList2"/>
    <dgm:cxn modelId="{AA88FD7C-935C-4602-9346-B421D0B5C193}" srcId="{35B8E8F9-BC25-4D38-AD26-2D4AE8CB792F}" destId="{D532D37F-FB3A-48C7-8707-52BA03074187}" srcOrd="3" destOrd="0" parTransId="{416CEC92-6351-4ABB-B3EC-EE9B83B05E45}" sibTransId="{18930C2B-984E-497B-93F8-C960B4886CCD}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4" destOrd="0" parTransId="{B3B13A59-345E-414F-ABCD-0FE4AB9006EF}" sibTransId="{E2BD105C-57A5-49FD-8B21-4EE735E78B2B}"/>
    <dgm:cxn modelId="{B199A588-B754-4F49-803D-86FB0B65D9F9}" srcId="{002615C3-9FCD-488C-961E-041441999B81}" destId="{1C97D4CB-3ECA-41FC-ACAB-FFE512565EBB}" srcOrd="4" destOrd="0" parTransId="{220A898F-2B23-4EEA-8E2B-9BF9F535685E}" sibTransId="{DFFC61B9-31CF-4E32-AEE7-FE9B87E34B65}"/>
    <dgm:cxn modelId="{683D7D8F-981E-4657-802B-1DF3ADE5B36E}" srcId="{002615C3-9FCD-488C-961E-041441999B81}" destId="{EDF63BDE-DDAC-484F-A8CF-5053CBD431E9}" srcOrd="3" destOrd="0" parTransId="{C785B211-C17D-4476-82B5-B819C7C23BE4}" sibTransId="{3A16F037-5129-42E0-A88C-4748A0A9F303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FF9DE89E-C992-4370-94AA-64890E1F9DF7}" type="presOf" srcId="{C20E6EFD-21F0-4D0A-AECD-8CE77A3971CB}" destId="{82906A68-874A-4BC2-9C67-56DD4986177D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8739C1A0-7553-4E30-85CB-63A07EFF8090}" type="presOf" srcId="{D1958E3C-4321-4FFE-8222-796F87AFE8C5}" destId="{A563798A-A5EE-4753-9C74-88ED0DA08AC1}" srcOrd="0" destOrd="0" presId="urn:microsoft.com/office/officeart/2005/8/layout/vList2"/>
    <dgm:cxn modelId="{CE4503AD-79E6-475F-A998-EAB8F57F02B2}" type="presOf" srcId="{D532D37F-FB3A-48C7-8707-52BA03074187}" destId="{79D8C647-8472-4064-832F-D786B92BF6ED}" srcOrd="0" destOrd="0" presId="urn:microsoft.com/office/officeart/2005/8/layout/vList2"/>
    <dgm:cxn modelId="{C70B23B1-3900-418E-946E-073F6BD5A693}" type="presOf" srcId="{1EE3437E-81A2-411A-B726-30B095385352}" destId="{2E5D12A3-6915-4507-A22A-2559096B732F}" srcOrd="0" destOrd="0" presId="urn:microsoft.com/office/officeart/2005/8/layout/vList2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6BC522D5-84C2-440A-92BA-961D47E1A962}" srcId="{002615C3-9FCD-488C-961E-041441999B81}" destId="{09862525-37E1-4B7A-8959-EDC929E26624}" srcOrd="1" destOrd="0" parTransId="{73D1C724-FAED-4E14-9FDF-0A7152A14281}" sibTransId="{D0E8CBF7-68E9-44AA-B14D-A2E7D1BE84F6}"/>
    <dgm:cxn modelId="{695E07D9-C1C7-4483-BE50-A594E1C9BAAB}" type="presOf" srcId="{DD3C639A-FD24-4C76-8288-6B091A99A7EA}" destId="{0F8332E9-5772-48B2-890F-18B8F6C15012}" srcOrd="0" destOrd="0" presId="urn:microsoft.com/office/officeart/2005/8/layout/vList2"/>
    <dgm:cxn modelId="{81CF9DDF-AD88-4B36-8C8A-550641FDDD96}" srcId="{002615C3-9FCD-488C-961E-041441999B81}" destId="{D1958E3C-4321-4FFE-8222-796F87AFE8C5}" srcOrd="0" destOrd="0" parTransId="{9410FB2B-A765-460F-A23B-62C7FE754AB1}" sibTransId="{F6EA8F15-FBFB-4901-830F-54324837CD1C}"/>
    <dgm:cxn modelId="{8D8611EE-78B8-4284-80C0-DCF459CA837D}" type="presOf" srcId="{09862525-37E1-4B7A-8959-EDC929E26624}" destId="{A563798A-A5EE-4753-9C74-88ED0DA08AC1}" srcOrd="0" destOrd="1" presId="urn:microsoft.com/office/officeart/2005/8/layout/vList2"/>
    <dgm:cxn modelId="{2E582945-A9E2-4BE8-B242-56AE999C1FC7}" type="presParOf" srcId="{F2CB99E6-DF1C-416E-B273-17DD52E9E328}" destId="{84904380-BA73-494C-B8F1-63AD10CDE888}" srcOrd="0" destOrd="0" presId="urn:microsoft.com/office/officeart/2005/8/layout/vList2"/>
    <dgm:cxn modelId="{82B787CC-2AEA-49B7-8983-A7D58CE45541}" type="presParOf" srcId="{F2CB99E6-DF1C-416E-B273-17DD52E9E328}" destId="{ECF4B361-7378-4E97-A76D-1585265232D8}" srcOrd="1" destOrd="0" presId="urn:microsoft.com/office/officeart/2005/8/layout/vList2"/>
    <dgm:cxn modelId="{2641675E-38D2-4D58-847E-AB294249EEB7}" type="presParOf" srcId="{F2CB99E6-DF1C-416E-B273-17DD52E9E328}" destId="{0F8332E9-5772-48B2-890F-18B8F6C15012}" srcOrd="2" destOrd="0" presId="urn:microsoft.com/office/officeart/2005/8/layout/vList2"/>
    <dgm:cxn modelId="{C5048340-881F-4C66-A148-94C1B95F85A3}" type="presParOf" srcId="{F2CB99E6-DF1C-416E-B273-17DD52E9E328}" destId="{2AE0FD19-30EC-4019-B63E-BF383F86CC32}" srcOrd="3" destOrd="0" presId="urn:microsoft.com/office/officeart/2005/8/layout/vList2"/>
    <dgm:cxn modelId="{09C7E82F-CA17-4BC3-89C6-947AB1EE82E7}" type="presParOf" srcId="{F2CB99E6-DF1C-416E-B273-17DD52E9E328}" destId="{88714495-AC12-42BA-9BE3-A146CE50DF3E}" srcOrd="4" destOrd="0" presId="urn:microsoft.com/office/officeart/2005/8/layout/vList2"/>
    <dgm:cxn modelId="{C2949776-BD2B-4F7B-9BA4-A66937E90C94}" type="presParOf" srcId="{F2CB99E6-DF1C-416E-B273-17DD52E9E328}" destId="{A563798A-A5EE-4753-9C74-88ED0DA08AC1}" srcOrd="5" destOrd="0" presId="urn:microsoft.com/office/officeart/2005/8/layout/vList2"/>
    <dgm:cxn modelId="{B53D1217-3261-4459-B72B-D1E94F807990}" type="presParOf" srcId="{F2CB99E6-DF1C-416E-B273-17DD52E9E328}" destId="{79D8C647-8472-4064-832F-D786B92BF6ED}" srcOrd="6" destOrd="0" presId="urn:microsoft.com/office/officeart/2005/8/layout/vList2"/>
    <dgm:cxn modelId="{F8496F05-4A93-4734-8787-AF284C04917C}" type="presParOf" srcId="{F2CB99E6-DF1C-416E-B273-17DD52E9E328}" destId="{51F19BB2-9D13-44B2-94D8-FC154E11C599}" srcOrd="7" destOrd="0" presId="urn:microsoft.com/office/officeart/2005/8/layout/vList2"/>
    <dgm:cxn modelId="{2E134AA2-D0E2-4946-BA05-7EA66E709955}" type="presParOf" srcId="{F2CB99E6-DF1C-416E-B273-17DD52E9E328}" destId="{82906A68-874A-4BC2-9C67-56DD4986177D}" srcOrd="8" destOrd="0" presId="urn:microsoft.com/office/officeart/2005/8/layout/vList2"/>
    <dgm:cxn modelId="{F542F325-1B11-47CE-9955-3BB85F2BCF59}" type="presParOf" srcId="{F2CB99E6-DF1C-416E-B273-17DD52E9E328}" destId="{4799075E-3D61-4DE6-93FF-A753B5A16670}" srcOrd="9" destOrd="0" presId="urn:microsoft.com/office/officeart/2005/8/layout/vList2"/>
    <dgm:cxn modelId="{FF6B6707-3DF8-423E-9913-CD068F78B3CE}" type="presParOf" srcId="{F2CB99E6-DF1C-416E-B273-17DD52E9E328}" destId="{2E5D12A3-6915-4507-A22A-2559096B73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6195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6195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6259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6259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6195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6259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6259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6195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6259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6259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22558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24782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73601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75826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19173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three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19173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80134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unsupervised and supervised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82359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25706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2257061"/>
        <a:ext cx="8839200" cy="1533870"/>
      </dsp:txXfrm>
    </dsp:sp>
    <dsp:sp modelId="{79D8C647-8472-4064-832F-D786B92BF6ED}">
      <dsp:nvSpPr>
        <dsp:cNvPr id="0" name=""/>
        <dsp:cNvSpPr/>
      </dsp:nvSpPr>
      <dsp:spPr>
        <a:xfrm>
          <a:off x="0" y="3790931"/>
          <a:ext cx="8839200" cy="455715"/>
        </a:xfrm>
        <a:prstGeom prst="roundRect">
          <a:avLst/>
        </a:prstGeom>
        <a:solidFill>
          <a:srgbClr val="0037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813177"/>
        <a:ext cx="8794708" cy="411223"/>
      </dsp:txXfrm>
    </dsp:sp>
    <dsp:sp modelId="{82906A68-874A-4BC2-9C67-56DD4986177D}">
      <dsp:nvSpPr>
        <dsp:cNvPr id="0" name=""/>
        <dsp:cNvSpPr/>
      </dsp:nvSpPr>
      <dsp:spPr>
        <a:xfrm>
          <a:off x="0" y="4301366"/>
          <a:ext cx="8839200" cy="455715"/>
        </a:xfrm>
        <a:prstGeom prst="roundRect">
          <a:avLst/>
        </a:prstGeom>
        <a:solidFill>
          <a:srgbClr val="0042B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323612"/>
        <a:ext cx="8794708" cy="411223"/>
      </dsp:txXfrm>
    </dsp:sp>
    <dsp:sp modelId="{2E5D12A3-6915-4507-A22A-2559096B732F}">
      <dsp:nvSpPr>
        <dsp:cNvPr id="0" name=""/>
        <dsp:cNvSpPr/>
      </dsp:nvSpPr>
      <dsp:spPr>
        <a:xfrm>
          <a:off x="0" y="4811801"/>
          <a:ext cx="8839200" cy="455715"/>
        </a:xfrm>
        <a:prstGeom prst="roundRect">
          <a:avLst/>
        </a:prstGeom>
        <a:solidFill>
          <a:srgbClr val="004BD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83404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429567" y="522100"/>
            <a:ext cx="2648916" cy="1326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678060"/>
              </p:ext>
            </p:extLst>
          </p:nvPr>
        </p:nvGraphicFramePr>
        <p:xfrm>
          <a:off x="65513" y="452534"/>
          <a:ext cx="6259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442010" y="2872042"/>
            <a:ext cx="2636476" cy="350579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42091"/>
            <a:ext cx="1286147" cy="128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442010" y="1891358"/>
            <a:ext cx="2648916" cy="9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89106" y="602903"/>
            <a:ext cx="45331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Source: NASA exoplanet archive (open-source)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Contains 87 columns and 39,332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Spectral Type (Star Type + Luminosity)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Identifies natural groupings </a:t>
            </a:r>
            <a:r>
              <a:rPr lang="en-US" sz="1700" dirty="0">
                <a:solidFill>
                  <a:srgbClr val="002060"/>
                </a:solidFill>
              </a:rPr>
              <a:t>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Partitions</a:t>
            </a:r>
            <a:r>
              <a:rPr lang="en-US" sz="1700" dirty="0">
                <a:solidFill>
                  <a:srgbClr val="002060"/>
                </a:solidFill>
              </a:rPr>
              <a:t> exoplanets into </a:t>
            </a:r>
            <a:r>
              <a:rPr lang="en-US" sz="1700" b="1" dirty="0">
                <a:solidFill>
                  <a:srgbClr val="002060"/>
                </a:solidFill>
              </a:rPr>
              <a:t>k clusters </a:t>
            </a:r>
            <a:r>
              <a:rPr lang="en-US" sz="1700" dirty="0">
                <a:solidFill>
                  <a:srgbClr val="002060"/>
                </a:solidFill>
              </a:rPr>
              <a:t>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Minimizes Euclidean distance </a:t>
            </a:r>
            <a:r>
              <a:rPr lang="en-US" sz="1700" dirty="0">
                <a:solidFill>
                  <a:srgbClr val="002060"/>
                </a:solidFill>
              </a:rPr>
              <a:t>between </a:t>
            </a:r>
            <a:r>
              <a:rPr lang="en-US" sz="1700" b="1" dirty="0">
                <a:solidFill>
                  <a:srgbClr val="002060"/>
                </a:solidFill>
              </a:rPr>
              <a:t>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</a:t>
            </a:r>
            <a:r>
              <a:rPr lang="en-US" sz="1700" b="1" dirty="0">
                <a:solidFill>
                  <a:srgbClr val="002060"/>
                </a:solidFill>
              </a:rPr>
              <a:t>Earth-analog candidates </a:t>
            </a:r>
            <a:r>
              <a:rPr lang="en-US" sz="1700" dirty="0">
                <a:solidFill>
                  <a:srgbClr val="002060"/>
                </a:solidFill>
              </a:rPr>
              <a:t>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</a:t>
            </a:r>
            <a:r>
              <a:rPr lang="en-US" sz="1700" b="1" dirty="0">
                <a:solidFill>
                  <a:srgbClr val="002060"/>
                </a:solidFill>
              </a:rPr>
              <a:t>missing data</a:t>
            </a:r>
            <a:r>
              <a:rPr lang="en-US" sz="1700" dirty="0">
                <a:solidFill>
                  <a:srgbClr val="002060"/>
                </a:solidFill>
              </a:rPr>
              <a:t>,</a:t>
            </a:r>
            <a:r>
              <a:rPr lang="en-US" sz="1700" b="1" dirty="0">
                <a:solidFill>
                  <a:srgbClr val="002060"/>
                </a:solidFill>
              </a:rPr>
              <a:t> nonlinear relationships</a:t>
            </a:r>
            <a:r>
              <a:rPr lang="en-US" sz="1700" dirty="0">
                <a:solidFill>
                  <a:srgbClr val="002060"/>
                </a:solidFill>
              </a:rPr>
              <a:t>, and </a:t>
            </a:r>
            <a:r>
              <a:rPr lang="en-US" sz="1700" b="1" dirty="0">
                <a:solidFill>
                  <a:srgbClr val="002060"/>
                </a:solidFill>
              </a:rPr>
              <a:t>high-dimensional</a:t>
            </a:r>
            <a:r>
              <a:rPr lang="en-US" sz="1700" dirty="0">
                <a:solidFill>
                  <a:srgbClr val="002060"/>
                </a:solidFill>
              </a:rPr>
              <a:t> </a:t>
            </a:r>
            <a:r>
              <a:rPr lang="en-US" sz="1700" b="1" dirty="0">
                <a:solidFill>
                  <a:srgbClr val="002060"/>
                </a:solidFill>
              </a:rPr>
              <a:t>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</a:t>
            </a:r>
            <a:r>
              <a:rPr lang="en-US" sz="1700" b="1" dirty="0">
                <a:solidFill>
                  <a:srgbClr val="002060"/>
                </a:solidFill>
              </a:rPr>
              <a:t>feature importance</a:t>
            </a:r>
            <a:r>
              <a:rPr lang="en-US" sz="1700" dirty="0">
                <a:solidFill>
                  <a:srgbClr val="002060"/>
                </a:solidFill>
              </a:rPr>
              <a:t>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Improves predictive accuracy </a:t>
            </a:r>
            <a:r>
              <a:rPr lang="en-US" sz="1700" dirty="0">
                <a:solidFill>
                  <a:srgbClr val="002060"/>
                </a:solidFill>
              </a:rPr>
              <a:t>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</a:t>
            </a:r>
            <a:r>
              <a:rPr lang="en-US" sz="1700" b="1" dirty="0">
                <a:solidFill>
                  <a:srgbClr val="002060"/>
                </a:solidFill>
              </a:rPr>
              <a:t>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Optimizes a loss function </a:t>
            </a:r>
            <a:r>
              <a:rPr lang="en-US" sz="1700" dirty="0">
                <a:solidFill>
                  <a:srgbClr val="002060"/>
                </a:solidFill>
              </a:rPr>
              <a:t>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Ranks Earth-like exoplanets based on habitability potential</a:t>
            </a: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Programming Language: </a:t>
            </a:r>
            <a:r>
              <a:rPr lang="en-US" sz="1700" b="1" u="sng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Handling and Preprocessing</a:t>
            </a:r>
            <a:r>
              <a:rPr lang="en-US" sz="1700" dirty="0">
                <a:solidFill>
                  <a:srgbClr val="002060"/>
                </a:solidFill>
              </a:rPr>
              <a:t>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Machine Learning and Modeling</a:t>
            </a:r>
            <a:r>
              <a:rPr lang="en-US" sz="1700" dirty="0">
                <a:solidFill>
                  <a:srgbClr val="002060"/>
                </a:solidFill>
              </a:rPr>
              <a:t>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Visualizations</a:t>
            </a:r>
            <a:r>
              <a:rPr lang="en-US" sz="1700" dirty="0">
                <a:solidFill>
                  <a:srgbClr val="002060"/>
                </a:solidFill>
              </a:rPr>
              <a:t>: Matplotlib.pyplot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Environment: </a:t>
            </a:r>
            <a:r>
              <a:rPr lang="en-US" sz="1700" b="1" u="sng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and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269532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255894"/>
            <a:ext cx="65532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8" y="4191000"/>
            <a:ext cx="1524000" cy="20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</TotalTime>
  <Words>619</Words>
  <Application>Microsoft Office PowerPoint</Application>
  <PresentationFormat>On-screen Show (4:3)</PresentationFormat>
  <Paragraphs>108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and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359</cp:revision>
  <dcterms:created xsi:type="dcterms:W3CDTF">2024-10-25T03:38:58Z</dcterms:created>
  <dcterms:modified xsi:type="dcterms:W3CDTF">2026-01-20T00:32:12Z</dcterms:modified>
</cp:coreProperties>
</file>